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f26334ec3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f26334ec3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1d5a8a47f2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1d5a8a47f2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73e96c102b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73e96c102b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73e96c102b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73e96c102b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73e96c102b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73e96c102b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20f9f85a9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20f9f85a9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1d5a8a47f2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1d5a8a47f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1d5a8a47f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1d5a8a47f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1d5a8a47f2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1d5a8a47f2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1d5a8a47f2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1d5a8a47f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8" name="Google Shape;68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9" name="Google Shape;6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5" name="Google Shape;75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3" name="Google Shape;83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4" name="Google Shape;84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88" name="Google Shape;88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hyperlink" Target="mailto:jeannete.uribe@lenguaagil.cl" TargetMode="External"/><Relationship Id="rId5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image" Target="../media/image13.png"/><Relationship Id="rId5" Type="http://schemas.openxmlformats.org/officeDocument/2006/relationships/image" Target="../media/image19.png"/><Relationship Id="rId6" Type="http://schemas.openxmlformats.org/officeDocument/2006/relationships/image" Target="../media/image5.png"/><Relationship Id="rId7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Relationship Id="rId4" Type="http://schemas.openxmlformats.org/officeDocument/2006/relationships/image" Target="../media/image11.png"/><Relationship Id="rId5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21.png"/><Relationship Id="rId6" Type="http://schemas.openxmlformats.org/officeDocument/2006/relationships/image" Target="../media/image3.png"/><Relationship Id="rId7" Type="http://schemas.openxmlformats.org/officeDocument/2006/relationships/image" Target="../media/image5.png"/><Relationship Id="rId8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00" name="Google Shape;10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4650" y="100975"/>
            <a:ext cx="769350" cy="5271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5"/>
          <p:cNvSpPr txBox="1"/>
          <p:nvPr/>
        </p:nvSpPr>
        <p:spPr>
          <a:xfrm>
            <a:off x="177750" y="1078400"/>
            <a:ext cx="4645800" cy="37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CONTENTS OF THE LESSON: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Tourist attractions and events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Description of destinations and events.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Prepositions of place. Giving directions of landmarks.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Recommending places.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SKILLS TO PRACTICE: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Reading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Listening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Speaking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Grammar in use.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Vocabulary in use.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02" name="Google Shape;102;p25"/>
          <p:cNvSpPr txBox="1"/>
          <p:nvPr/>
        </p:nvSpPr>
        <p:spPr>
          <a:xfrm>
            <a:off x="227325" y="170500"/>
            <a:ext cx="7232100" cy="9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>
                <a:solidFill>
                  <a:srgbClr val="000000"/>
                </a:solidFill>
              </a:rPr>
              <a:t>English for tour guides by Miss Jeannete Uribe G.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u="sng">
                <a:solidFill>
                  <a:srgbClr val="00000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jeannete.uribe@lenguaagil.cl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rgbClr val="000000"/>
                </a:solidFill>
              </a:rPr>
              <a:t>Unit 2: Describiendo y recomendando destinos turísticos</a:t>
            </a:r>
            <a:r>
              <a:rPr b="1" lang="es-419" sz="1800">
                <a:solidFill>
                  <a:srgbClr val="595959"/>
                </a:solidFill>
              </a:rPr>
              <a:t>.</a:t>
            </a:r>
            <a:endParaRPr b="1" sz="1800">
              <a:solidFill>
                <a:srgbClr val="595959"/>
              </a:solidFill>
            </a:endParaRPr>
          </a:p>
        </p:txBody>
      </p:sp>
      <p:pic>
        <p:nvPicPr>
          <p:cNvPr id="103" name="Google Shape;10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5950" y="1254400"/>
            <a:ext cx="3421299" cy="34212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4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78" name="Google Shape;17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100" y="673875"/>
            <a:ext cx="3514725" cy="1152525"/>
          </a:xfrm>
          <a:prstGeom prst="rect">
            <a:avLst/>
          </a:prstGeom>
          <a:noFill/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9" name="Google Shape;179;p34"/>
          <p:cNvSpPr txBox="1"/>
          <p:nvPr/>
        </p:nvSpPr>
        <p:spPr>
          <a:xfrm>
            <a:off x="225175" y="142225"/>
            <a:ext cx="3756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Adjectives to describe cities.</a:t>
            </a:r>
            <a:endParaRPr b="1" sz="1800">
              <a:solidFill>
                <a:schemeClr val="dk1"/>
              </a:solidFill>
            </a:endParaRPr>
          </a:p>
        </p:txBody>
      </p:sp>
      <p:pic>
        <p:nvPicPr>
          <p:cNvPr id="180" name="Google Shape;180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5175" y="2463425"/>
            <a:ext cx="3248025" cy="1657350"/>
          </a:xfrm>
          <a:prstGeom prst="rect">
            <a:avLst/>
          </a:prstGeom>
          <a:noFill/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1" name="Google Shape;181;p34"/>
          <p:cNvSpPr txBox="1"/>
          <p:nvPr/>
        </p:nvSpPr>
        <p:spPr>
          <a:xfrm>
            <a:off x="176100" y="1938600"/>
            <a:ext cx="3756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Phrases to recommend places.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182" name="Google Shape;182;p34"/>
          <p:cNvSpPr txBox="1"/>
          <p:nvPr/>
        </p:nvSpPr>
        <p:spPr>
          <a:xfrm>
            <a:off x="3690825" y="142225"/>
            <a:ext cx="5439900" cy="9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Give recommendations to visit your region. Use adjectives to describe it and phrases to promote it</a:t>
            </a:r>
            <a:r>
              <a:rPr lang="es-419" sz="1800">
                <a:solidFill>
                  <a:schemeClr val="dk1"/>
                </a:solidFill>
              </a:rPr>
              <a:t>.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83" name="Google Shape;183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39075" y="940213"/>
            <a:ext cx="2273215" cy="377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34"/>
          <p:cNvSpPr/>
          <p:nvPr/>
        </p:nvSpPr>
        <p:spPr>
          <a:xfrm>
            <a:off x="8557525" y="4397775"/>
            <a:ext cx="573209" cy="639067"/>
          </a:xfrm>
          <a:custGeom>
            <a:rect b="b" l="l" r="r" t="t"/>
            <a:pathLst>
              <a:path extrusionOk="0" h="975675" w="975675">
                <a:moveTo>
                  <a:pt x="0" y="0"/>
                </a:moveTo>
                <a:lnTo>
                  <a:pt x="975675" y="0"/>
                </a:lnTo>
                <a:lnTo>
                  <a:pt x="975675" y="975675"/>
                </a:lnTo>
                <a:lnTo>
                  <a:pt x="0" y="975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85" name="Google Shape;185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64690" y="1218925"/>
            <a:ext cx="1422632" cy="122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09" name="Google Shape;10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353050" cy="82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133475"/>
            <a:ext cx="7830051" cy="37400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6"/>
          <p:cNvSpPr txBox="1"/>
          <p:nvPr/>
        </p:nvSpPr>
        <p:spPr>
          <a:xfrm>
            <a:off x="5683425" y="152400"/>
            <a:ext cx="3324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2"/>
                </a:solidFill>
              </a:rPr>
              <a:t>Describing a destination</a:t>
            </a:r>
            <a:r>
              <a:rPr lang="es-419" sz="1800">
                <a:solidFill>
                  <a:schemeClr val="dk2"/>
                </a:solidFill>
              </a:rPr>
              <a:t>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7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17" name="Google Shape;11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007500" cy="2937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3241906"/>
            <a:ext cx="3514725" cy="150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8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24" name="Google Shape;12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576714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9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30" name="Google Shape;13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419600" cy="2578095"/>
          </a:xfrm>
          <a:prstGeom prst="rect">
            <a:avLst/>
          </a:prstGeom>
          <a:noFill/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1" name="Google Shape;131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2776" y="2030100"/>
            <a:ext cx="3929675" cy="2856000"/>
          </a:xfrm>
          <a:prstGeom prst="rect">
            <a:avLst/>
          </a:prstGeom>
          <a:noFill/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2" name="Google Shape;132;p29"/>
          <p:cNvSpPr txBox="1"/>
          <p:nvPr/>
        </p:nvSpPr>
        <p:spPr>
          <a:xfrm>
            <a:off x="5072400" y="355550"/>
            <a:ext cx="3567300" cy="9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Prepositions of place.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133" name="Google Shape;133;p29"/>
          <p:cNvSpPr txBox="1"/>
          <p:nvPr/>
        </p:nvSpPr>
        <p:spPr>
          <a:xfrm>
            <a:off x="367400" y="3223575"/>
            <a:ext cx="3982200" cy="9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Prepositions of direction.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134" name="Google Shape;134;p29"/>
          <p:cNvSpPr/>
          <p:nvPr/>
        </p:nvSpPr>
        <p:spPr>
          <a:xfrm>
            <a:off x="3168497" y="4462800"/>
            <a:ext cx="1577448" cy="623186"/>
          </a:xfrm>
          <a:custGeom>
            <a:rect b="b" l="l" r="r" t="t"/>
            <a:pathLst>
              <a:path extrusionOk="0" h="877727" w="2640081">
                <a:moveTo>
                  <a:pt x="0" y="0"/>
                </a:moveTo>
                <a:lnTo>
                  <a:pt x="2640081" y="0"/>
                </a:lnTo>
                <a:lnTo>
                  <a:pt x="2640081" y="877727"/>
                </a:lnTo>
                <a:lnTo>
                  <a:pt x="0" y="877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95789" l="0" r="0" t="-104972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0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40" name="Google Shape;14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848415" cy="48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30"/>
          <p:cNvSpPr txBox="1"/>
          <p:nvPr/>
        </p:nvSpPr>
        <p:spPr>
          <a:xfrm>
            <a:off x="7000825" y="57075"/>
            <a:ext cx="18132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600">
                <a:solidFill>
                  <a:schemeClr val="dk1"/>
                </a:solidFill>
              </a:rPr>
              <a:t>Places in a city.</a:t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142" name="Google Shape;142;p30"/>
          <p:cNvSpPr txBox="1"/>
          <p:nvPr/>
        </p:nvSpPr>
        <p:spPr>
          <a:xfrm>
            <a:off x="7036375" y="487775"/>
            <a:ext cx="2034300" cy="39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300">
                <a:solidFill>
                  <a:schemeClr val="dk1"/>
                </a:solidFill>
              </a:rPr>
              <a:t>Where is the bank?</a:t>
            </a:r>
            <a:endParaRPr b="1" sz="1300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s-419" sz="1300">
                <a:solidFill>
                  <a:schemeClr val="dk1"/>
                </a:solidFill>
              </a:rPr>
              <a:t>It’s </a:t>
            </a:r>
            <a:r>
              <a:rPr b="1" lang="es-419" sz="1300">
                <a:solidFill>
                  <a:schemeClr val="dk1"/>
                </a:solidFill>
              </a:rPr>
              <a:t>between </a:t>
            </a:r>
            <a:r>
              <a:rPr lang="es-419" sz="1300">
                <a:solidFill>
                  <a:schemeClr val="dk1"/>
                </a:solidFill>
              </a:rPr>
              <a:t>the restaurant and the school.</a:t>
            </a:r>
            <a:endParaRPr sz="13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300">
                <a:solidFill>
                  <a:schemeClr val="dk1"/>
                </a:solidFill>
              </a:rPr>
              <a:t>It’s </a:t>
            </a:r>
            <a:r>
              <a:rPr b="1" lang="es-419" sz="1300">
                <a:solidFill>
                  <a:schemeClr val="dk1"/>
                </a:solidFill>
              </a:rPr>
              <a:t>between</a:t>
            </a:r>
            <a:r>
              <a:rPr lang="es-419" sz="1300">
                <a:solidFill>
                  <a:schemeClr val="dk1"/>
                </a:solidFill>
              </a:rPr>
              <a:t> Main and Dale Streets</a:t>
            </a:r>
            <a:r>
              <a:rPr lang="es-419" sz="1700">
                <a:solidFill>
                  <a:schemeClr val="dk1"/>
                </a:solidFill>
              </a:rPr>
              <a:t>.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>
                <a:solidFill>
                  <a:schemeClr val="dk1"/>
                </a:solidFill>
              </a:rPr>
              <a:t>Where is the pizza place?</a:t>
            </a:r>
            <a:endParaRPr b="1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t/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500">
                <a:solidFill>
                  <a:schemeClr val="dk1"/>
                </a:solidFill>
              </a:rPr>
              <a:t>Where is the </a:t>
            </a:r>
            <a:r>
              <a:rPr b="1" lang="es-419" sz="1500">
                <a:solidFill>
                  <a:schemeClr val="dk1"/>
                </a:solidFill>
              </a:rPr>
              <a:t>burger</a:t>
            </a:r>
            <a:r>
              <a:rPr b="1" lang="es-419" sz="1500">
                <a:solidFill>
                  <a:schemeClr val="dk1"/>
                </a:solidFill>
              </a:rPr>
              <a:t> place?</a:t>
            </a:r>
            <a:endParaRPr b="1" sz="15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t/>
            </a:r>
            <a:endParaRPr b="1" sz="1500">
              <a:solidFill>
                <a:schemeClr val="dk1"/>
              </a:solidFill>
            </a:endParaRPr>
          </a:p>
        </p:txBody>
      </p:sp>
      <p:sp>
        <p:nvSpPr>
          <p:cNvPr id="143" name="Google Shape;143;p30"/>
          <p:cNvSpPr/>
          <p:nvPr/>
        </p:nvSpPr>
        <p:spPr>
          <a:xfrm>
            <a:off x="8553550" y="152400"/>
            <a:ext cx="517108" cy="619554"/>
          </a:xfrm>
          <a:custGeom>
            <a:rect b="b" l="l" r="r" t="t"/>
            <a:pathLst>
              <a:path extrusionOk="0" h="975675" w="975675">
                <a:moveTo>
                  <a:pt x="0" y="0"/>
                </a:moveTo>
                <a:lnTo>
                  <a:pt x="975675" y="0"/>
                </a:lnTo>
                <a:lnTo>
                  <a:pt x="975675" y="975675"/>
                </a:lnTo>
                <a:lnTo>
                  <a:pt x="0" y="975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1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49" name="Google Shape;149;p31"/>
          <p:cNvSpPr txBox="1"/>
          <p:nvPr/>
        </p:nvSpPr>
        <p:spPr>
          <a:xfrm>
            <a:off x="7111050" y="152400"/>
            <a:ext cx="1813200" cy="6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600">
                <a:solidFill>
                  <a:schemeClr val="dk1"/>
                </a:solidFill>
              </a:rPr>
              <a:t>Places in a picnic area.</a:t>
            </a:r>
            <a:endParaRPr b="1" sz="1600">
              <a:solidFill>
                <a:schemeClr val="dk1"/>
              </a:solidFill>
            </a:endParaRPr>
          </a:p>
        </p:txBody>
      </p:sp>
      <p:pic>
        <p:nvPicPr>
          <p:cNvPr id="150" name="Google Shape;15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806021" cy="481207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1"/>
          <p:cNvSpPr txBox="1"/>
          <p:nvPr/>
        </p:nvSpPr>
        <p:spPr>
          <a:xfrm>
            <a:off x="6891150" y="816000"/>
            <a:ext cx="22530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600">
                <a:solidFill>
                  <a:schemeClr val="dk1"/>
                </a:solidFill>
              </a:rPr>
              <a:t>Where are the rubbish beans?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s-419" sz="1600">
                <a:solidFill>
                  <a:schemeClr val="dk1"/>
                </a:solidFill>
              </a:rPr>
              <a:t>They’re at the entrance </a:t>
            </a:r>
            <a:r>
              <a:rPr b="1" lang="es-419" sz="1600">
                <a:solidFill>
                  <a:schemeClr val="dk1"/>
                </a:solidFill>
              </a:rPr>
              <a:t>on the le</a:t>
            </a:r>
            <a:r>
              <a:rPr b="1" lang="es-419" sz="1600">
                <a:solidFill>
                  <a:schemeClr val="dk1"/>
                </a:solidFill>
              </a:rPr>
              <a:t>ft.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600">
                <a:solidFill>
                  <a:schemeClr val="dk1"/>
                </a:solidFill>
              </a:rPr>
              <a:t>Where are the pine trees?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52" name="Google Shape;152;p31"/>
          <p:cNvSpPr/>
          <p:nvPr/>
        </p:nvSpPr>
        <p:spPr>
          <a:xfrm>
            <a:off x="8695200" y="4364425"/>
            <a:ext cx="448810" cy="600040"/>
          </a:xfrm>
          <a:custGeom>
            <a:rect b="b" l="l" r="r" t="t"/>
            <a:pathLst>
              <a:path extrusionOk="0" h="975675" w="975675">
                <a:moveTo>
                  <a:pt x="0" y="0"/>
                </a:moveTo>
                <a:lnTo>
                  <a:pt x="975675" y="0"/>
                </a:lnTo>
                <a:lnTo>
                  <a:pt x="975675" y="975675"/>
                </a:lnTo>
                <a:lnTo>
                  <a:pt x="0" y="975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2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58" name="Google Shape;158;p32"/>
          <p:cNvSpPr txBox="1"/>
          <p:nvPr/>
        </p:nvSpPr>
        <p:spPr>
          <a:xfrm>
            <a:off x="7110825" y="67150"/>
            <a:ext cx="1813200" cy="6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600">
                <a:solidFill>
                  <a:schemeClr val="dk1"/>
                </a:solidFill>
              </a:rPr>
              <a:t>Places in Tourist Resort.</a:t>
            </a:r>
            <a:endParaRPr b="1" sz="1600">
              <a:solidFill>
                <a:schemeClr val="dk1"/>
              </a:solidFill>
            </a:endParaRPr>
          </a:p>
        </p:txBody>
      </p:sp>
      <p:pic>
        <p:nvPicPr>
          <p:cNvPr id="159" name="Google Shape;15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806021" cy="4808746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32"/>
          <p:cNvSpPr txBox="1"/>
          <p:nvPr/>
        </p:nvSpPr>
        <p:spPr>
          <a:xfrm>
            <a:off x="7110825" y="730750"/>
            <a:ext cx="1813200" cy="38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600">
                <a:solidFill>
                  <a:schemeClr val="dk1"/>
                </a:solidFill>
              </a:rPr>
              <a:t>How can I get the boat ramp?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es-419" sz="1600">
                <a:solidFill>
                  <a:schemeClr val="dk1"/>
                </a:solidFill>
              </a:rPr>
              <a:t>Go straight ahead on Main </a:t>
            </a:r>
            <a:r>
              <a:rPr lang="es-419" sz="1600">
                <a:solidFill>
                  <a:schemeClr val="dk1"/>
                </a:solidFill>
              </a:rPr>
              <a:t>Street,</a:t>
            </a:r>
            <a:r>
              <a:rPr b="1" lang="es-419" sz="1600">
                <a:solidFill>
                  <a:schemeClr val="dk1"/>
                </a:solidFill>
              </a:rPr>
              <a:t> go past </a:t>
            </a:r>
            <a:r>
              <a:rPr lang="es-419" sz="1600">
                <a:solidFill>
                  <a:schemeClr val="dk1"/>
                </a:solidFill>
              </a:rPr>
              <a:t>the Sun deck, </a:t>
            </a:r>
            <a:r>
              <a:rPr b="1" lang="es-419" sz="1600">
                <a:solidFill>
                  <a:schemeClr val="dk1"/>
                </a:solidFill>
              </a:rPr>
              <a:t>next to</a:t>
            </a:r>
            <a:r>
              <a:rPr lang="es-419" sz="1600">
                <a:solidFill>
                  <a:schemeClr val="dk1"/>
                </a:solidFill>
              </a:rPr>
              <a:t> it, you’ll see the ramp </a:t>
            </a:r>
            <a:r>
              <a:rPr b="1" lang="es-419" sz="1600">
                <a:solidFill>
                  <a:schemeClr val="dk1"/>
                </a:solidFill>
              </a:rPr>
              <a:t>by</a:t>
            </a:r>
            <a:r>
              <a:rPr lang="es-419" sz="1600">
                <a:solidFill>
                  <a:schemeClr val="dk1"/>
                </a:solidFill>
              </a:rPr>
              <a:t> the river.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600">
                <a:solidFill>
                  <a:schemeClr val="dk1"/>
                </a:solidFill>
              </a:rPr>
              <a:t>How can I get the volleyball court?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t/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161" name="Google Shape;161;p32"/>
          <p:cNvSpPr/>
          <p:nvPr/>
        </p:nvSpPr>
        <p:spPr>
          <a:xfrm>
            <a:off x="4930175" y="4195400"/>
            <a:ext cx="391200" cy="379200"/>
          </a:xfrm>
          <a:prstGeom prst="smileyFace">
            <a:avLst>
              <a:gd fmla="val 4653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3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67" name="Google Shape;16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10650"/>
            <a:ext cx="5377711" cy="290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1425" y="1804925"/>
            <a:ext cx="3904182" cy="204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4117555"/>
            <a:ext cx="4600900" cy="722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15878" y="810650"/>
            <a:ext cx="2442550" cy="80392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33"/>
          <p:cNvSpPr/>
          <p:nvPr/>
        </p:nvSpPr>
        <p:spPr>
          <a:xfrm>
            <a:off x="113670" y="4254025"/>
            <a:ext cx="575648" cy="722000"/>
          </a:xfrm>
          <a:custGeom>
            <a:rect b="b" l="l" r="r" t="t"/>
            <a:pathLst>
              <a:path extrusionOk="0" h="975675" w="975675">
                <a:moveTo>
                  <a:pt x="0" y="0"/>
                </a:moveTo>
                <a:lnTo>
                  <a:pt x="975675" y="0"/>
                </a:lnTo>
                <a:lnTo>
                  <a:pt x="975675" y="975675"/>
                </a:lnTo>
                <a:lnTo>
                  <a:pt x="0" y="975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72" name="Google Shape;172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596475" y="125375"/>
            <a:ext cx="1409700" cy="140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