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26334ec3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26334ec3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d5a8a47f2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d5a8a47f2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3ca2b974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3ca2b974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103b8370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103b837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73ca2b974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73ca2b974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3ca2b974f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3ca2b974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73ca2b974f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73ca2b974f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73ca2b974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73ca2b974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hyperlink" Target="mailto:jeannete.uribe@lenguaagil.cl" TargetMode="External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77750" y="1078400"/>
            <a:ext cx="4198500" cy="37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CONTENTS OF THE LESSON:</a:t>
            </a:r>
            <a:r>
              <a:rPr lang="es-419" sz="1800">
                <a:solidFill>
                  <a:schemeClr val="dk1"/>
                </a:solidFill>
              </a:rPr>
              <a:t>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Talking a little bit more about describing food.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Destinations, attractions and events  of a place vocabulary.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SKILLS TO PRACTICE:</a:t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Reading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Listening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Speaking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Grammar in use.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s-419" sz="1800">
                <a:solidFill>
                  <a:schemeClr val="dk1"/>
                </a:solidFill>
              </a:rPr>
              <a:t>Vocabulary in use.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27325" y="170500"/>
            <a:ext cx="72321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rgbClr val="000000"/>
                </a:solidFill>
              </a:rPr>
              <a:t>English for tour guides by Miss Jeannete Uribe G.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 u="sng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jeannete.uribe@lenguaagil.cl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rgbClr val="000000"/>
                </a:solidFill>
              </a:rPr>
              <a:t>Unit 2: Describiendo y recomendando destinos turísticos</a:t>
            </a:r>
            <a:r>
              <a:rPr b="1" lang="es-419" sz="1800">
                <a:solidFill>
                  <a:srgbClr val="595959"/>
                </a:solidFill>
              </a:rPr>
              <a:t>.</a:t>
            </a:r>
            <a:endParaRPr b="1" sz="1800">
              <a:solidFill>
                <a:srgbClr val="595959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2725" y="1179325"/>
            <a:ext cx="4503875" cy="25221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181600" cy="42672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6400" y="152400"/>
            <a:ext cx="2957548" cy="22906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5953125" cy="4610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4396" y="93121"/>
            <a:ext cx="2735951" cy="29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7925" y="543650"/>
            <a:ext cx="2735951" cy="25108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6862" y="-38175"/>
            <a:ext cx="5534025" cy="200025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" name="Google Shape;81;p16"/>
          <p:cNvSpPr txBox="1"/>
          <p:nvPr/>
        </p:nvSpPr>
        <p:spPr>
          <a:xfrm>
            <a:off x="2976013" y="1937750"/>
            <a:ext cx="39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highlight>
                  <a:srgbClr val="FF9900"/>
                </a:highlight>
              </a:rPr>
              <a:t>Subject + form of "to be" + past participle </a:t>
            </a:r>
            <a:endParaRPr b="1">
              <a:highlight>
                <a:srgbClr val="FF9900"/>
              </a:highlight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775" y="2571750"/>
            <a:ext cx="4200526" cy="25007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53700" y="2595450"/>
            <a:ext cx="4454050" cy="23956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775" y="1937750"/>
            <a:ext cx="829600" cy="8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00775" y="80850"/>
            <a:ext cx="1860600" cy="17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Think of a local dish.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800">
                <a:solidFill>
                  <a:schemeClr val="dk1"/>
                </a:solidFill>
              </a:rPr>
              <a:t>How would you describe it using passive voice?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772025" cy="42386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76825" y="152400"/>
            <a:ext cx="2290650" cy="22906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41925" y="2726475"/>
            <a:ext cx="2619375" cy="17430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4650" y="100975"/>
            <a:ext cx="769350" cy="52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705350" cy="42100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4127525"/>
            <a:ext cx="4705350" cy="10159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0150" y="3209550"/>
            <a:ext cx="2378461" cy="17815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10150" y="152400"/>
            <a:ext cx="2612102" cy="19576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93038" y="1917138"/>
            <a:ext cx="2867025" cy="15906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/>
        </p:nvSpPr>
        <p:spPr>
          <a:xfrm>
            <a:off x="7312300" y="2595450"/>
            <a:ext cx="1860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4650" y="4616350"/>
            <a:ext cx="769350" cy="52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4924425" cy="33813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595650"/>
            <a:ext cx="5048250" cy="16954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6825" y="1788225"/>
            <a:ext cx="3429000" cy="13335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6825" y="3121725"/>
            <a:ext cx="2774250" cy="19136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