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7fb099581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47fb099581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18324b552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18324b552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8d62842d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18d62842d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8d62842d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8d62842d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7fb09958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7fb09958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75b53a4ef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75b53a4ef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7fb09958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7fb09958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7fb099581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47fb099581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47fb09958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47fb09958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6.png"/><Relationship Id="rId6" Type="http://schemas.openxmlformats.org/officeDocument/2006/relationships/hyperlink" Target="mailto:jeannete.uribe@lenguaagil.cl" TargetMode="External"/><Relationship Id="rId7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30.png"/><Relationship Id="rId8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5" Type="http://schemas.openxmlformats.org/officeDocument/2006/relationships/image" Target="../media/image1.png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1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21.png"/><Relationship Id="rId6" Type="http://schemas.openxmlformats.org/officeDocument/2006/relationships/image" Target="../media/image28.png"/><Relationship Id="rId7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Relationship Id="rId5" Type="http://schemas.openxmlformats.org/officeDocument/2006/relationships/image" Target="../media/image10.png"/><Relationship Id="rId6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29.png"/><Relationship Id="rId6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0" y="731400"/>
            <a:ext cx="3852600" cy="41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b="1" sz="18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>
                <a:solidFill>
                  <a:schemeClr val="dk1"/>
                </a:solidFill>
              </a:rPr>
              <a:t>Registering passengers.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>
                <a:solidFill>
                  <a:schemeClr val="dk1"/>
                </a:solidFill>
              </a:rPr>
              <a:t>Guiding the tour phrases.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>
                <a:solidFill>
                  <a:schemeClr val="dk1"/>
                </a:solidFill>
              </a:rPr>
              <a:t>Telling stories and anecdotes expressions.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s-419" sz="1700">
                <a:solidFill>
                  <a:schemeClr val="dk1"/>
                </a:solidFill>
              </a:rPr>
              <a:t>Standard of performance.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es-419" sz="1700">
                <a:solidFill>
                  <a:schemeClr val="dk1"/>
                </a:solidFill>
              </a:rPr>
              <a:t>Bonus track:</a:t>
            </a:r>
            <a:r>
              <a:rPr lang="es-419" sz="1700">
                <a:solidFill>
                  <a:schemeClr val="dk1"/>
                </a:solidFill>
              </a:rPr>
              <a:t> Favourite places listening.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700"/>
              <a:buChar char="●"/>
            </a:pPr>
            <a:r>
              <a:rPr b="1" lang="es-419" sz="1700">
                <a:solidFill>
                  <a:srgbClr val="0000FF"/>
                </a:solidFill>
              </a:rPr>
              <a:t>Instrucciones para evaluación final del curso.</a:t>
            </a:r>
            <a:endParaRPr b="1" sz="1700">
              <a:solidFill>
                <a:srgbClr val="0000FF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-419">
                <a:solidFill>
                  <a:schemeClr val="dk1"/>
                </a:solidFill>
              </a:rPr>
              <a:t>Reading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-419">
                <a:solidFill>
                  <a:schemeClr val="dk1"/>
                </a:solidFill>
              </a:rPr>
              <a:t>Listening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-419">
                <a:solidFill>
                  <a:schemeClr val="dk1"/>
                </a:solidFill>
              </a:rPr>
              <a:t>Speaking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-419">
                <a:solidFill>
                  <a:schemeClr val="dk1"/>
                </a:solidFill>
              </a:rPr>
              <a:t>Grammar in use.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s-419">
                <a:solidFill>
                  <a:schemeClr val="dk1"/>
                </a:solidFill>
              </a:rPr>
              <a:t>Vocabulary in use.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b="0" l="5393" r="0" t="11762"/>
          <a:stretch/>
        </p:blipFill>
        <p:spPr>
          <a:xfrm>
            <a:off x="4362025" y="1102075"/>
            <a:ext cx="3740750" cy="23270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9368" y="3429075"/>
            <a:ext cx="2415407" cy="16110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9" name="Google Shape;59;p13"/>
          <p:cNvSpPr txBox="1"/>
          <p:nvPr/>
        </p:nvSpPr>
        <p:spPr>
          <a:xfrm>
            <a:off x="-85275" y="-1012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rgbClr val="000000"/>
                </a:solidFill>
              </a:rPr>
              <a:t>English for tour guides by Miss Jeannete Uribe G.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solidFill>
                  <a:srgbClr val="0000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/>
              <a:t>Unit 3</a:t>
            </a:r>
            <a:r>
              <a:rPr b="1" lang="es-419" sz="1600">
                <a:solidFill>
                  <a:srgbClr val="595959"/>
                </a:solidFill>
              </a:rPr>
              <a:t> </a:t>
            </a:r>
            <a:r>
              <a:rPr b="1" lang="es-419" sz="1600">
                <a:solidFill>
                  <a:schemeClr val="dk1"/>
                </a:solidFill>
              </a:rPr>
              <a:t>Narración de guiados y medidas de seguridad.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21975" y="3599650"/>
            <a:ext cx="3190875" cy="142875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7112452" y="38525"/>
            <a:ext cx="680533" cy="822006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2975" y="0"/>
            <a:ext cx="1351025" cy="8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705225" cy="20669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88175" y="92338"/>
            <a:ext cx="2390775" cy="7143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1" name="Google Shape;141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68200" y="899038"/>
            <a:ext cx="2430733" cy="4031987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2371725"/>
            <a:ext cx="3457575" cy="26003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543550" cy="4229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3672" y="2797372"/>
            <a:ext cx="4759226" cy="23461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05175" y="223450"/>
            <a:ext cx="3143250" cy="209811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7558950" y="177064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7080"/>
            <a:ext cx="6469050" cy="3105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9100" y="2288384"/>
            <a:ext cx="4309375" cy="2855128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21450" y="1389325"/>
            <a:ext cx="1351025" cy="8990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" name="Google Shape;77;p15"/>
          <p:cNvSpPr txBox="1"/>
          <p:nvPr/>
        </p:nvSpPr>
        <p:spPr>
          <a:xfrm>
            <a:off x="440475" y="4305200"/>
            <a:ext cx="37368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rgbClr val="0000FF"/>
                </a:solidFill>
              </a:rPr>
              <a:t>ver apuntes anexos</a:t>
            </a:r>
            <a:endParaRPr b="1" sz="1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0" y="0"/>
            <a:ext cx="28440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500">
                <a:solidFill>
                  <a:schemeClr val="dk1"/>
                </a:solidFill>
              </a:rPr>
              <a:t>A tour guide’s speech.</a:t>
            </a:r>
            <a:endParaRPr b="1" sz="1500">
              <a:solidFill>
                <a:schemeClr val="dk1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50" y="341250"/>
            <a:ext cx="8839201" cy="227142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/>
          <p:nvPr/>
        </p:nvSpPr>
        <p:spPr>
          <a:xfrm>
            <a:off x="7824500" y="-11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85" name="Google Shape;85;p16"/>
          <p:cNvSpPr txBox="1"/>
          <p:nvPr/>
        </p:nvSpPr>
        <p:spPr>
          <a:xfrm>
            <a:off x="309450" y="2612675"/>
            <a:ext cx="8525100" cy="6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2"/>
                </a:solidFill>
              </a:rPr>
              <a:t>Let’s listen to two monologues from a tour guide, and identify the phrases and answers.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4950" y="3307103"/>
            <a:ext cx="4067551" cy="17369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82050" y="3413280"/>
            <a:ext cx="1254250" cy="125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/>
          <p:nvPr/>
        </p:nvSpPr>
        <p:spPr>
          <a:xfrm>
            <a:off x="8312002" y="599675"/>
            <a:ext cx="680533" cy="822006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"/>
            <a:ext cx="7955894" cy="3928223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5324" y="3867950"/>
            <a:ext cx="904550" cy="9045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5" name="Google Shape;95;p17"/>
          <p:cNvSpPr txBox="1"/>
          <p:nvPr/>
        </p:nvSpPr>
        <p:spPr>
          <a:xfrm>
            <a:off x="0" y="3928225"/>
            <a:ext cx="6990600" cy="9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Highlighted expressions to use on a tour from the reading.</a:t>
            </a:r>
            <a:endParaRPr b="1"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02882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09650"/>
            <a:ext cx="3381375" cy="23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6175" y="152400"/>
            <a:ext cx="2334757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6173325" y="2102025"/>
            <a:ext cx="2742300" cy="20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dk1"/>
                </a:solidFill>
              </a:rPr>
              <a:t>Use of future tenses: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s-419" sz="1300">
                <a:solidFill>
                  <a:schemeClr val="dk1"/>
                </a:solidFill>
              </a:rPr>
              <a:t>Will + verb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s-419" sz="1300">
                <a:solidFill>
                  <a:schemeClr val="dk1"/>
                </a:solidFill>
              </a:rPr>
              <a:t>Going to  + verb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s-419" sz="1300">
                <a:solidFill>
                  <a:schemeClr val="dk1"/>
                </a:solidFill>
              </a:rPr>
              <a:t>Present Continuous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dk1"/>
                </a:solidFill>
              </a:rPr>
              <a:t>Examples: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rgbClr val="0000FF"/>
                </a:solidFill>
              </a:rPr>
              <a:t>Ver apuntes anexos.</a:t>
            </a:r>
            <a:endParaRPr b="1" sz="1300">
              <a:solidFill>
                <a:srgbClr val="0000FF"/>
              </a:solidFill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476625"/>
            <a:ext cx="3171825" cy="14382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73332" y="152400"/>
            <a:ext cx="2818268" cy="1798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8463477" y="4321500"/>
            <a:ext cx="680533" cy="822006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664288"/>
            <a:ext cx="5918549" cy="3814918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603434" cy="359487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921550" y="68125"/>
            <a:ext cx="789375" cy="8220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5" name="Google Shape;115;p19"/>
          <p:cNvSpPr txBox="1"/>
          <p:nvPr/>
        </p:nvSpPr>
        <p:spPr>
          <a:xfrm>
            <a:off x="6194950" y="68125"/>
            <a:ext cx="2856000" cy="41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Can you mention any phrase you would use in this section?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/>
          <p:nvPr/>
        </p:nvSpPr>
        <p:spPr>
          <a:xfrm>
            <a:off x="8463477" y="0"/>
            <a:ext cx="680533" cy="822006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5839725" cy="38066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864725"/>
            <a:ext cx="5839725" cy="11935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" name="Google Shape;123;p20"/>
          <p:cNvSpPr txBox="1"/>
          <p:nvPr/>
        </p:nvSpPr>
        <p:spPr>
          <a:xfrm>
            <a:off x="5910800" y="0"/>
            <a:ext cx="2642700" cy="41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Can you mention any phrase you would use in this section?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>
            <a:off x="890327" y="653600"/>
            <a:ext cx="680533" cy="822006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255378" y="653600"/>
            <a:ext cx="875420" cy="5825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0" name="Google Shape;130;p21"/>
          <p:cNvPicPr preferRelativeResize="0"/>
          <p:nvPr/>
        </p:nvPicPr>
        <p:blipFill rotWithShape="1">
          <a:blip r:embed="rId5">
            <a:alphaModFix/>
          </a:blip>
          <a:srcRect b="17240" l="0" r="0" t="-17240"/>
          <a:stretch/>
        </p:blipFill>
        <p:spPr>
          <a:xfrm>
            <a:off x="0" y="653600"/>
            <a:ext cx="6457000" cy="31713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125" y="0"/>
            <a:ext cx="6627700" cy="5825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2" name="Google Shape;132;p21"/>
          <p:cNvSpPr txBox="1"/>
          <p:nvPr/>
        </p:nvSpPr>
        <p:spPr>
          <a:xfrm>
            <a:off x="6763275" y="0"/>
            <a:ext cx="2380800" cy="39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Can you mention any phrase you would use in this section?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